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71" r:id="rId3"/>
    <p:sldId id="427" r:id="rId4"/>
    <p:sldId id="419" r:id="rId5"/>
    <p:sldId id="420" r:id="rId6"/>
    <p:sldId id="429" r:id="rId7"/>
    <p:sldId id="422" r:id="rId8"/>
    <p:sldId id="421" r:id="rId9"/>
    <p:sldId id="423" r:id="rId10"/>
    <p:sldId id="424" r:id="rId11"/>
    <p:sldId id="430" r:id="rId12"/>
    <p:sldId id="425" r:id="rId13"/>
    <p:sldId id="426" r:id="rId14"/>
    <p:sldId id="428" r:id="rId15"/>
    <p:sldId id="431" r:id="rId16"/>
    <p:sldId id="286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0276" autoAdjust="0"/>
  </p:normalViewPr>
  <p:slideViewPr>
    <p:cSldViewPr>
      <p:cViewPr varScale="1">
        <p:scale>
          <a:sx n="74" d="100"/>
          <a:sy n="74" d="100"/>
        </p:scale>
        <p:origin x="160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0534B1-A4B6-4F86-B93B-124053EADB83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Przebieg: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/>
              <a:t>Prosimy aby Uczestnicy wypisali listę min, 10 pracowników,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/>
              <a:t>W kolejnym kroku omawiamy matrycę </a:t>
            </a:r>
            <a:r>
              <a:rPr lang="pl-PL" altLang="pl-PL" dirty="0" err="1"/>
              <a:t>Blancharta</a:t>
            </a:r>
            <a:r>
              <a:rPr lang="pl-PL" altLang="pl-PL" dirty="0"/>
              <a:t> ze zmiennymi: wiedza i umiejętności oraz motywacja do pracy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/>
              <a:t>Prosimy Uczestników aby nanieśli na matrycę wcześniej zebrane nazwiska (lub numerki jeśli ich ponumerowali)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/>
              <a:t>Uczestnicy wypełniają test Blancharda, a po obliczeniu wyniku mają za zadanie nanieść na matrycę swój wynik (wskazać jaki mają dominujący styl zarządzania)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/>
              <a:t>Następnie Uczestnicy otrzymują Załącznik z pytaniami rozwojowymi do otrzymanego wyniku – w parach zadają sobie te pytania i planują ścieżkę własnego rozwoju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 err="1"/>
              <a:t>Wypełniaja</a:t>
            </a:r>
            <a:r>
              <a:rPr lang="pl-PL" altLang="pl-PL" dirty="0"/>
              <a:t> Indywidualny Plan Rozwoju kompetencji zarządzania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altLang="pl-PL" dirty="0"/>
              <a:t>Na koniec odwołujemy się do koncepcji zarzadzania turkusowego jako rekomendowanego modelu zarządzania opartego na wartościach. Warto go łączyć z zarządzaniem sytuacyjnym. To stanowi bowiem gwarancję powodzenia w realizacji Planu Rozwoju Oświaty.</a:t>
            </a: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A8BB9A-5FA1-4A12-8FC6-6ED66E26F6E9}" type="slidenum">
              <a:rPr lang="pl-PL" altLang="pl-PL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Zapowiedz powrót do tej listy po mini wykładzie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29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cid:image001.gif@01CF48FE.C71838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00050"/>
            <a:ext cx="220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04925"/>
            <a:ext cx="83708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40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2438" y="995363"/>
          <a:ext cx="8226425" cy="4926013"/>
        </p:xfrm>
        <a:graphic>
          <a:graphicData uri="http://schemas.openxmlformats.org/drawingml/2006/table">
            <a:tbl>
              <a:tblPr/>
              <a:tblGrid>
                <a:gridCol w="170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377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Motywacja pracownika</a:t>
                      </a:r>
                    </a:p>
                  </a:txBody>
                  <a:tcPr marL="46344" marR="463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Chcę / Nie potrafię 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prowadzący/trenerski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Chcę i Potrafię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</a:t>
                      </a:r>
                      <a:r>
                        <a:rPr kumimoji="0" lang="pl-PL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delegujący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8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Nie chcę / Nie potrafię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dyrektywny/instruktażowy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Nie chcę / Potrafię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wspierający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3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Kompetencje pracownika</a:t>
                      </a: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 flipV="1">
            <a:off x="2108200" y="995363"/>
            <a:ext cx="0" cy="426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452438" y="5160963"/>
            <a:ext cx="8013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366838" y="1031875"/>
            <a:ext cx="592137" cy="58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r>
              <a:rPr lang="pl-PL" sz="1620" dirty="0"/>
              <a:t>+</a:t>
            </a:r>
          </a:p>
        </p:txBody>
      </p:sp>
      <p:sp>
        <p:nvSpPr>
          <p:cNvPr id="9" name="Prostokąt 8"/>
          <p:cNvSpPr/>
          <p:nvPr/>
        </p:nvSpPr>
        <p:spPr>
          <a:xfrm>
            <a:off x="8031163" y="5337175"/>
            <a:ext cx="6477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r>
              <a:rPr lang="pl-PL" sz="1620" dirty="0"/>
              <a:t>+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-52760"/>
            <a:ext cx="8713787" cy="108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000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Ty i OSOBY zaangażowane w Plan Rozwoju Oświaty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000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(Inicjały na matrycy) </a:t>
            </a:r>
            <a:br>
              <a:rPr lang="pl-PL" altLang="pl-PL" sz="243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altLang="pl-PL" sz="243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8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4B23404-CD5D-40EA-A6DF-365EBE7E5134}"/>
              </a:ext>
            </a:extLst>
          </p:cNvPr>
          <p:cNvSpPr/>
          <p:nvPr/>
        </p:nvSpPr>
        <p:spPr>
          <a:xfrm>
            <a:off x="1331640" y="242088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INDYWIDUALNY PLAN </a:t>
            </a:r>
          </a:p>
          <a:p>
            <a:pPr algn="ctr"/>
            <a: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 KOMPETENCJI ZARZĄDZANIA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25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1971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79388" y="260350"/>
            <a:ext cx="8640762" cy="5635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3000" dirty="0">
                <a:solidFill>
                  <a:srgbClr val="0070C0"/>
                </a:solidFill>
              </a:rPr>
              <a:t>Jak zbudować turkusowy model zarządzania?</a:t>
            </a:r>
          </a:p>
        </p:txBody>
      </p:sp>
    </p:spTree>
    <p:extLst>
      <p:ext uri="{BB962C8B-B14F-4D97-AF65-F5344CB8AC3E}">
        <p14:creationId xmlns:p14="http://schemas.microsoft.com/office/powerpoint/2010/main" val="19022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68AF6FE-7455-47D1-9004-A9953E9699F6}"/>
              </a:ext>
            </a:extLst>
          </p:cNvPr>
          <p:cNvSpPr txBox="1"/>
          <p:nvPr/>
        </p:nvSpPr>
        <p:spPr>
          <a:xfrm>
            <a:off x="179388" y="260350"/>
            <a:ext cx="8640762" cy="5635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3000" dirty="0">
                <a:solidFill>
                  <a:srgbClr val="0070C0"/>
                </a:solidFill>
              </a:rPr>
              <a:t>Jak zbudować turkusowy model zarządzania?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418D479-1AC2-414D-816F-18E262A0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328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2E7446B-072C-488F-89CF-C91B5D440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196752"/>
            <a:ext cx="7233047" cy="446449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840C18B-663A-44A9-B5B1-913418FF89EB}"/>
              </a:ext>
            </a:extLst>
          </p:cNvPr>
          <p:cNvSpPr txBox="1"/>
          <p:nvPr/>
        </p:nvSpPr>
        <p:spPr>
          <a:xfrm>
            <a:off x="179388" y="260350"/>
            <a:ext cx="8640762" cy="5635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3000" dirty="0">
                <a:solidFill>
                  <a:srgbClr val="0070C0"/>
                </a:solidFill>
              </a:rPr>
              <a:t>Mapa interesariuszy </a:t>
            </a:r>
          </a:p>
        </p:txBody>
      </p:sp>
    </p:spTree>
    <p:extLst>
      <p:ext uri="{BB962C8B-B14F-4D97-AF65-F5344CB8AC3E}">
        <p14:creationId xmlns:p14="http://schemas.microsoft.com/office/powerpoint/2010/main" val="183893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2800" b="1" dirty="0"/>
              <a:t>Przygotowanie do wdrożenia planu rozwoju oświaty</a:t>
            </a: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Moduł IV – dzień 3 – sesja 2 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</a:t>
            </a:r>
            <a:r>
              <a:rPr lang="pl-PL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Pintal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1080120"/>
          </a:xfrm>
        </p:spPr>
        <p:txBody>
          <a:bodyPr/>
          <a:lstStyle/>
          <a:p>
            <a:pPr algn="ctr"/>
            <a:r>
              <a:rPr lang="pl-PL" dirty="0"/>
              <a:t>Ryzyka związane z wdrażaniem planu rozwoju oświaty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340768"/>
            <a:ext cx="8784654" cy="4608512"/>
          </a:xfrm>
        </p:spPr>
        <p:txBody>
          <a:bodyPr/>
          <a:lstStyle/>
          <a:p>
            <a:r>
              <a:rPr lang="pl-PL" dirty="0"/>
              <a:t>Dyskusja na temat: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Potencjalne ryzyka związane z realizacją planu rozwoju oświaty w poszczególnych samorządach </a:t>
            </a:r>
          </a:p>
          <a:p>
            <a:r>
              <a:rPr lang="pl-PL" dirty="0"/>
              <a:t>      - organizacja</a:t>
            </a:r>
          </a:p>
          <a:p>
            <a:r>
              <a:rPr lang="pl-PL" dirty="0"/>
              <a:t>      - finanse </a:t>
            </a:r>
          </a:p>
          <a:p>
            <a:r>
              <a:rPr lang="pl-PL" dirty="0"/>
              <a:t>      - osoby zaangażowane w realizację planu rozwoju oświaty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(Czas: 15 min)		</a:t>
            </a:r>
          </a:p>
        </p:txBody>
      </p:sp>
    </p:spTree>
    <p:extLst>
      <p:ext uri="{BB962C8B-B14F-4D97-AF65-F5344CB8AC3E}">
        <p14:creationId xmlns:p14="http://schemas.microsoft.com/office/powerpoint/2010/main" val="401667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ole tekstowe 1"/>
          <p:cNvSpPr txBox="1">
            <a:spLocks noChangeArrowheads="1"/>
          </p:cNvSpPr>
          <p:nvPr/>
        </p:nvSpPr>
        <p:spPr bwMode="auto">
          <a:xfrm>
            <a:off x="158750" y="908050"/>
            <a:ext cx="8985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900">
                <a:solidFill>
                  <a:srgbClr val="0070C0"/>
                </a:solidFill>
              </a:rPr>
              <a:t>Zarządzanie sytuacyjne vs. zarządzanie turkusowe –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900">
                <a:solidFill>
                  <a:srgbClr val="0070C0"/>
                </a:solidFill>
              </a:rPr>
              <a:t>czyli warunki powodzenia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900">
                <a:solidFill>
                  <a:srgbClr val="0070C0"/>
                </a:solidFill>
              </a:rPr>
              <a:t>w realizacji planu strategicznego</a:t>
            </a:r>
          </a:p>
        </p:txBody>
      </p:sp>
    </p:spTree>
    <p:extLst>
      <p:ext uri="{BB962C8B-B14F-4D97-AF65-F5344CB8AC3E}">
        <p14:creationId xmlns:p14="http://schemas.microsoft.com/office/powerpoint/2010/main" val="23623451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ostokąt 1"/>
          <p:cNvSpPr>
            <a:spLocks noChangeArrowheads="1"/>
          </p:cNvSpPr>
          <p:nvPr/>
        </p:nvSpPr>
        <p:spPr bwMode="auto">
          <a:xfrm>
            <a:off x="611188" y="1196975"/>
            <a:ext cx="79930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Motywacyjny styl zarządzania w zależności od etapu rozwoju pracownika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Budowanie kultury współodpowiedzialności za proces i rezultaty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Rola i zadania osób decyzyjnych w modelowaniu zachowań pracowników zaangażowanych do nowych zadań.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Zbudowanie Indywidualnego Planu Rozwoju kompetencji przywódczych.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pl-PL" altLang="pl-PL" sz="1800" dirty="0"/>
          </a:p>
        </p:txBody>
      </p:sp>
      <p:sp>
        <p:nvSpPr>
          <p:cNvPr id="30723" name="Prostokąt 1"/>
          <p:cNvSpPr>
            <a:spLocks noChangeArrowheads="1"/>
          </p:cNvSpPr>
          <p:nvPr/>
        </p:nvSpPr>
        <p:spPr bwMode="auto">
          <a:xfrm>
            <a:off x="681038" y="404813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300" dirty="0">
                <a:solidFill>
                  <a:srgbClr val="0070C0"/>
                </a:solidFill>
              </a:rPr>
              <a:t>Zagadnienia szkoleniowe:</a:t>
            </a:r>
          </a:p>
        </p:txBody>
      </p:sp>
    </p:spTree>
    <p:extLst>
      <p:ext uri="{BB962C8B-B14F-4D97-AF65-F5344CB8AC3E}">
        <p14:creationId xmlns:p14="http://schemas.microsoft.com/office/powerpoint/2010/main" val="80073865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090EC95-291A-4DE3-82EB-068B55C92FC5}"/>
              </a:ext>
            </a:extLst>
          </p:cNvPr>
          <p:cNvSpPr/>
          <p:nvPr/>
        </p:nvSpPr>
        <p:spPr>
          <a:xfrm>
            <a:off x="539552" y="1916832"/>
            <a:ext cx="7920880" cy="99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Przygotujcie listę osób, które będą zaangażowane w realizację planu.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Inicjały tych osób zapisz na karteczkach samoprzylepnych (każde na oddzielnej)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1">
            <a:extLst>
              <a:ext uri="{FF2B5EF4-FFF2-40B4-BE49-F238E27FC236}">
                <a16:creationId xmlns:a16="http://schemas.microsoft.com/office/drawing/2014/main" id="{C4D812C4-42C6-454B-B8BE-12C770F3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404813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300" dirty="0">
                <a:solidFill>
                  <a:srgbClr val="0070C0"/>
                </a:solidFill>
              </a:rPr>
              <a:t>Zadanie indywidulane</a:t>
            </a:r>
          </a:p>
        </p:txBody>
      </p:sp>
    </p:spTree>
    <p:extLst>
      <p:ext uri="{BB962C8B-B14F-4D97-AF65-F5344CB8AC3E}">
        <p14:creationId xmlns:p14="http://schemas.microsoft.com/office/powerpoint/2010/main" val="391477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2438" y="995363"/>
          <a:ext cx="8226425" cy="4926013"/>
        </p:xfrm>
        <a:graphic>
          <a:graphicData uri="http://schemas.openxmlformats.org/drawingml/2006/table">
            <a:tbl>
              <a:tblPr/>
              <a:tblGrid>
                <a:gridCol w="170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377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Motywacja pracownika</a:t>
                      </a:r>
                    </a:p>
                  </a:txBody>
                  <a:tcPr marL="46344" marR="4634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Chcę / Nie potrafię 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prowadzący/trenerski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Chcę i Potrafię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</a:t>
                      </a:r>
                      <a:r>
                        <a:rPr kumimoji="0" lang="pl-PL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delegujący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8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Nie chcę / Nie potrafię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dyrektywny/instruktażowy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Nie chcę / Potrafię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Styl przywództwa: 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wspierający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3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Kompetencje pracownika</a:t>
                      </a:r>
                    </a:p>
                  </a:txBody>
                  <a:tcPr marL="46344" marR="46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 flipV="1">
            <a:off x="2108200" y="995363"/>
            <a:ext cx="0" cy="426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452438" y="5160963"/>
            <a:ext cx="8013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366838" y="1031875"/>
            <a:ext cx="592137" cy="58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r>
              <a:rPr lang="pl-PL" sz="1620" dirty="0"/>
              <a:t>+</a:t>
            </a:r>
          </a:p>
        </p:txBody>
      </p:sp>
      <p:sp>
        <p:nvSpPr>
          <p:cNvPr id="9" name="Prostokąt 8"/>
          <p:cNvSpPr/>
          <p:nvPr/>
        </p:nvSpPr>
        <p:spPr>
          <a:xfrm>
            <a:off x="8031163" y="5337175"/>
            <a:ext cx="6477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r>
              <a:rPr lang="pl-PL" sz="1620" dirty="0"/>
              <a:t>+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-119063"/>
            <a:ext cx="87137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pl-PL" altLang="pl-PL" sz="2430" b="1" u="sng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3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 przywództwa a etapy rozwoju pracownika </a:t>
            </a:r>
            <a:br>
              <a:rPr lang="pl-PL" altLang="pl-PL" sz="243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altLang="pl-PL" sz="243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77838" y="1395413"/>
            <a:ext cx="830897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altLang="pl-PL" sz="2430" dirty="0">
                <a:solidFill>
                  <a:srgbClr val="0070C0"/>
                </a:solidFill>
              </a:rPr>
              <a:t>Postawy kierownicze</a:t>
            </a:r>
          </a:p>
        </p:txBody>
      </p:sp>
      <p:sp>
        <p:nvSpPr>
          <p:cNvPr id="32771" name="Symbol zastępczy zawartości 2"/>
          <p:cNvSpPr txBox="1">
            <a:spLocks/>
          </p:cNvSpPr>
          <p:nvPr/>
        </p:nvSpPr>
        <p:spPr bwMode="auto">
          <a:xfrm>
            <a:off x="574675" y="1971675"/>
            <a:ext cx="78867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2100" b="1"/>
              <a:t>Dyrektywno/Instruktażowa</a:t>
            </a:r>
            <a:r>
              <a:rPr lang="pl-PL" altLang="pl-PL" sz="2100"/>
              <a:t> – gdzie pokazuje podwładnemu drogę bez żadnego udziału z jego strony,</a:t>
            </a:r>
          </a:p>
          <a:p>
            <a:pPr eaLnBrk="1" hangingPunct="1"/>
            <a:r>
              <a:rPr lang="pl-PL" altLang="pl-PL" sz="2100" b="1"/>
              <a:t>Nauczająco/Trenerska</a:t>
            </a:r>
            <a:r>
              <a:rPr lang="pl-PL" altLang="pl-PL" sz="2100"/>
              <a:t> – gdzie okazuje zainteresowanie oraz pomoc w dążeniu do realizacji celów,</a:t>
            </a:r>
          </a:p>
          <a:p>
            <a:pPr eaLnBrk="1" hangingPunct="1"/>
            <a:r>
              <a:rPr lang="pl-PL" altLang="pl-PL" sz="2100" b="1"/>
              <a:t>Wspierająca </a:t>
            </a:r>
            <a:r>
              <a:rPr lang="pl-PL" altLang="pl-PL" sz="2100"/>
              <a:t>– w której prosi o sugestie ze strony pracowników, a kiedy je otrzyma, korzysta z nich,</a:t>
            </a:r>
          </a:p>
          <a:p>
            <a:pPr eaLnBrk="1" hangingPunct="1"/>
            <a:r>
              <a:rPr lang="pl-PL" altLang="pl-PL" sz="2100" b="1"/>
              <a:t>Delegująca</a:t>
            </a:r>
            <a:r>
              <a:rPr lang="pl-PL" altLang="pl-PL" sz="2100"/>
              <a:t> – gdzie ustala dla podwładnych cele stanowiące dla nich wyzwanie, okazuje zaufanie w stosunku do ich umiejętności oraz pozwala im wybrać własną drogę.</a:t>
            </a:r>
          </a:p>
          <a:p>
            <a:pPr eaLnBrk="1" hangingPunct="1"/>
            <a:endParaRPr lang="pl-PL" alt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27AF6A-88B3-4354-B06F-2905E9BD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133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19175"/>
            <a:ext cx="8159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79018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316</TotalTime>
  <Words>610</Words>
  <Application>Microsoft Office PowerPoint</Application>
  <PresentationFormat>Pokaz na ekranie (4:3)</PresentationFormat>
  <Paragraphs>113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Przygotowanie do wdrożenia planu rozwoju oświaty</vt:lpstr>
      <vt:lpstr>Ryzyka związane z wdrażaniem planu rozwoju oświaty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52</cp:revision>
  <dcterms:created xsi:type="dcterms:W3CDTF">2018-03-23T15:39:02Z</dcterms:created>
  <dcterms:modified xsi:type="dcterms:W3CDTF">2018-06-24T14:24:26Z</dcterms:modified>
</cp:coreProperties>
</file>